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3"/>
  </p:notesMasterIdLst>
  <p:handoutMasterIdLst>
    <p:handoutMasterId r:id="rId24"/>
  </p:handoutMasterIdLst>
  <p:sldIdLst>
    <p:sldId id="1046" r:id="rId2"/>
    <p:sldId id="256" r:id="rId3"/>
    <p:sldId id="1000" r:id="rId4"/>
    <p:sldId id="1047" r:id="rId5"/>
    <p:sldId id="1048" r:id="rId6"/>
    <p:sldId id="1049" r:id="rId7"/>
    <p:sldId id="1060" r:id="rId8"/>
    <p:sldId id="1050" r:id="rId9"/>
    <p:sldId id="1051" r:id="rId10"/>
    <p:sldId id="1052" r:id="rId11"/>
    <p:sldId id="1053" r:id="rId12"/>
    <p:sldId id="1061" r:id="rId13"/>
    <p:sldId id="1054" r:id="rId14"/>
    <p:sldId id="1062" r:id="rId15"/>
    <p:sldId id="1063" r:id="rId16"/>
    <p:sldId id="1065" r:id="rId17"/>
    <p:sldId id="1055" r:id="rId18"/>
    <p:sldId id="1056" r:id="rId19"/>
    <p:sldId id="1066" r:id="rId20"/>
    <p:sldId id="1057" r:id="rId21"/>
    <p:sldId id="1058" r:id="rId22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CCCC00"/>
    <a:srgbClr val="E5FB9D"/>
    <a:srgbClr val="F5C2A3"/>
    <a:srgbClr val="C1CAD7"/>
    <a:srgbClr val="FFCC99"/>
    <a:srgbClr val="FFCCCC"/>
    <a:srgbClr val="CCFF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00" d="100"/>
          <a:sy n="100" d="100"/>
        </p:scale>
        <p:origin x="-222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액션과 카테고리가 결정된 다음 데이터 사용</a:t>
            </a:r>
            <a:endParaRPr lang="en-US" altLang="ko-KR" dirty="0" smtClean="0"/>
          </a:p>
          <a:p>
            <a:r>
              <a:rPr lang="ko-KR" altLang="en-US" dirty="0" smtClean="0"/>
              <a:t>데이터 유형 </a:t>
            </a:r>
            <a:r>
              <a:rPr lang="en-US" altLang="ko-KR" dirty="0" smtClean="0"/>
              <a:t>- URI</a:t>
            </a:r>
          </a:p>
          <a:p>
            <a:pPr lvl="1"/>
            <a:r>
              <a:rPr lang="en-US" altLang="ko-KR" dirty="0" smtClean="0"/>
              <a:t>MIME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ex. </a:t>
            </a:r>
            <a:r>
              <a:rPr lang="en-US" altLang="ko-KR" dirty="0" smtClean="0"/>
              <a:t>content://com.google.provider.NotePad/notes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스키마</a:t>
            </a:r>
            <a:r>
              <a:rPr lang="en-US" altLang="ko-KR" dirty="0" smtClean="0"/>
              <a:t>(scheme), </a:t>
            </a:r>
            <a:r>
              <a:rPr lang="ko-KR" altLang="en-US" dirty="0" smtClean="0"/>
              <a:t>권한</a:t>
            </a:r>
            <a:r>
              <a:rPr lang="en-US" altLang="ko-KR" dirty="0" smtClean="0"/>
              <a:t>(authority), </a:t>
            </a:r>
            <a:r>
              <a:rPr lang="ko-KR" altLang="en-US" dirty="0" smtClean="0"/>
              <a:t>경로</a:t>
            </a:r>
            <a:r>
              <a:rPr lang="en-US" altLang="ko-KR" dirty="0" smtClean="0"/>
              <a:t>(path)</a:t>
            </a:r>
            <a:r>
              <a:rPr lang="ko-KR" altLang="en-US" dirty="0" smtClean="0"/>
              <a:t>의 조합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ex. Weather://com.msi.manning/loc?zip=12345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스키마가 존재하고 타입이 존재하지 않으면 </a:t>
            </a:r>
            <a:r>
              <a:rPr lang="ko-KR" altLang="en-US" dirty="0" err="1" smtClean="0"/>
              <a:t>인텐트는</a:t>
            </a:r>
            <a:r>
              <a:rPr lang="ko-KR" altLang="en-US" dirty="0" smtClean="0"/>
              <a:t> 어떤 타입과도 대응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타입이 존재하고 스키마가 존재하지 않으면 </a:t>
            </a:r>
            <a:r>
              <a:rPr lang="ko-KR" altLang="en-US" dirty="0" err="1" smtClean="0"/>
              <a:t>인텐트는</a:t>
            </a:r>
            <a:r>
              <a:rPr lang="ko-KR" altLang="en-US" dirty="0" smtClean="0"/>
              <a:t> 어떤 스키마와도 대응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스키마와 타입이 모두 존재하지 않는다면 </a:t>
            </a:r>
            <a:r>
              <a:rPr lang="ko-KR" altLang="en-US" dirty="0" err="1" smtClean="0"/>
              <a:t>인텐트는</a:t>
            </a:r>
            <a:r>
              <a:rPr lang="ko-KR" altLang="en-US" dirty="0" smtClean="0"/>
              <a:t> 스키마나 타입 중 어떤 것과도 대응되지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권한이 지정되었다면 스키마 또한 반드시 지정</a:t>
            </a:r>
          </a:p>
          <a:p>
            <a:pPr lvl="1"/>
            <a:r>
              <a:rPr lang="ko-KR" altLang="en-US" dirty="0" smtClean="0"/>
              <a:t>경로가 지정되었다면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스키마와 권한 또한 반드시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인텐트와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필터의 대응 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 descr="Figure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00240"/>
            <a:ext cx="6357982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en-US" altLang="ko-KR" dirty="0" smtClean="0"/>
              <a:t>URI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WeatherReporter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‘Yahoo’</a:t>
            </a:r>
            <a:r>
              <a:rPr lang="ko-KR" altLang="en-US" dirty="0" smtClean="0"/>
              <a:t>의 기상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사용하여 기상 정보를 보여주는 애플리케이션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지정한 지역에 대해 기상 경보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WeatherAlert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5" name="그림 4"/>
          <p:cNvPicPr/>
          <p:nvPr/>
        </p:nvPicPr>
        <p:blipFill>
          <a:blip r:embed="rId2"/>
          <a:srcRect t="6650" b="26512"/>
          <a:stretch>
            <a:fillRect/>
          </a:stretch>
        </p:blipFill>
        <p:spPr bwMode="auto">
          <a:xfrm>
            <a:off x="1357290" y="3000372"/>
            <a:ext cx="250033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WeatherReporter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Manifest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AndroidManifest.xml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&lt;receiver </a:t>
            </a:r>
            <a:r>
              <a:rPr lang="en-US" altLang="ko-KR" sz="1600" dirty="0" err="1" smtClean="0"/>
              <a:t>android:name</a:t>
            </a:r>
            <a:r>
              <a:rPr lang="en-US" altLang="ko-KR" sz="1600" dirty="0" smtClean="0"/>
              <a:t>=“.</a:t>
            </a:r>
            <a:r>
              <a:rPr lang="en-US" altLang="ko-KR" sz="1600" dirty="0" err="1" smtClean="0"/>
              <a:t>service.WeatherAlertServiceReceiver</a:t>
            </a:r>
            <a:r>
              <a:rPr lang="en-US" altLang="ko-KR" sz="1600" dirty="0" smtClean="0"/>
              <a:t>”&gt;</a:t>
            </a:r>
          </a:p>
          <a:p>
            <a:pPr lvl="1"/>
            <a:r>
              <a:rPr lang="en-US" altLang="ko-KR" sz="1600" dirty="0" smtClean="0"/>
              <a:t>&lt;service </a:t>
            </a:r>
            <a:r>
              <a:rPr lang="en-US" altLang="ko-KR" sz="1600" dirty="0" err="1" smtClean="0"/>
              <a:t>android:name</a:t>
            </a:r>
            <a:r>
              <a:rPr lang="en-US" altLang="ko-KR" sz="1600" dirty="0" smtClean="0"/>
              <a:t>=“.</a:t>
            </a:r>
            <a:r>
              <a:rPr lang="en-US" altLang="ko-KR" sz="1600" dirty="0" err="1" smtClean="0"/>
              <a:t>service.WeatherAlertService</a:t>
            </a:r>
            <a:r>
              <a:rPr lang="en-US" altLang="ko-KR" sz="1600" dirty="0" smtClean="0"/>
              <a:t>”&gt;</a:t>
            </a:r>
          </a:p>
          <a:p>
            <a:pPr lvl="1"/>
            <a:endParaRPr lang="en-US" altLang="ko-KR" sz="1600" dirty="0" smtClean="0"/>
          </a:p>
          <a:p>
            <a:pPr lvl="1"/>
            <a:r>
              <a:rPr lang="en-US" altLang="ko-KR" sz="1600" dirty="0" smtClean="0"/>
              <a:t>&lt;uses-permission </a:t>
            </a:r>
            <a:r>
              <a:rPr lang="en-US" altLang="ko-KR" sz="1600" dirty="0" err="1" smtClean="0"/>
              <a:t>android:name</a:t>
            </a:r>
            <a:r>
              <a:rPr lang="en-US" altLang="ko-KR" sz="1600" dirty="0" smtClean="0"/>
              <a:t>=“</a:t>
            </a:r>
            <a:r>
              <a:rPr lang="en-US" altLang="ko-KR" sz="1600" dirty="0" err="1" smtClean="0"/>
              <a:t>android.permission.RECEIVE_BOOT_COMPLETED</a:t>
            </a:r>
            <a:r>
              <a:rPr lang="en-US" altLang="ko-KR" sz="1600" dirty="0" smtClean="0"/>
              <a:t>”/&gt;</a:t>
            </a:r>
          </a:p>
          <a:p>
            <a:pPr lvl="1"/>
            <a:r>
              <a:rPr lang="en-US" altLang="ko-KR" sz="1600" dirty="0" smtClean="0"/>
              <a:t>&lt;uses-permission </a:t>
            </a:r>
            <a:r>
              <a:rPr lang="en-US" altLang="ko-KR" sz="1600" dirty="0" err="1" smtClean="0"/>
              <a:t>android:name</a:t>
            </a:r>
            <a:r>
              <a:rPr lang="en-US" altLang="ko-KR" sz="1600" dirty="0" smtClean="0"/>
              <a:t>=“</a:t>
            </a:r>
            <a:r>
              <a:rPr lang="en-US" altLang="ko-KR" sz="1600" dirty="0" err="1" smtClean="0"/>
              <a:t>android.permission.ACCESS_COARSE_LOCATION</a:t>
            </a:r>
            <a:r>
              <a:rPr lang="en-US" altLang="ko-KR" sz="1600" dirty="0" smtClean="0"/>
              <a:t>”/&gt;</a:t>
            </a:r>
          </a:p>
          <a:p>
            <a:pPr lvl="1"/>
            <a:r>
              <a:rPr lang="en-US" altLang="ko-KR" sz="1600" dirty="0" smtClean="0"/>
              <a:t>&lt;uses-permission </a:t>
            </a:r>
            <a:r>
              <a:rPr lang="en-US" altLang="ko-KR" sz="1600" dirty="0" err="1" smtClean="0"/>
              <a:t>android:name</a:t>
            </a:r>
            <a:r>
              <a:rPr lang="en-US" altLang="ko-KR" sz="1600" dirty="0" smtClean="0"/>
              <a:t>=“</a:t>
            </a:r>
            <a:r>
              <a:rPr lang="en-US" altLang="ko-KR" sz="1600" dirty="0" err="1" smtClean="0"/>
              <a:t>android.permission.ACCESS_FINE_LOCATION</a:t>
            </a:r>
            <a:r>
              <a:rPr lang="en-US" altLang="ko-KR" sz="1600" dirty="0" smtClean="0"/>
              <a:t>”/&gt;</a:t>
            </a:r>
          </a:p>
          <a:p>
            <a:pPr lvl="1"/>
            <a:r>
              <a:rPr lang="en-US" altLang="ko-KR" sz="1600" dirty="0" smtClean="0"/>
              <a:t>&lt;uses-permission </a:t>
            </a:r>
            <a:r>
              <a:rPr lang="en-US" altLang="ko-KR" sz="1600" dirty="0" err="1" smtClean="0"/>
              <a:t>android:name</a:t>
            </a:r>
            <a:r>
              <a:rPr lang="en-US" altLang="ko-KR" sz="1600" dirty="0" smtClean="0"/>
              <a:t>=“</a:t>
            </a:r>
            <a:r>
              <a:rPr lang="en-US" altLang="ko-KR" sz="1600" dirty="0" err="1" smtClean="0"/>
              <a:t>android.permission.ACCESS_LOCATION_EXTRA_COMMANDS</a:t>
            </a:r>
            <a:r>
              <a:rPr lang="en-US" altLang="ko-KR" sz="1600" dirty="0" smtClean="0"/>
              <a:t>”/&gt;</a:t>
            </a:r>
          </a:p>
          <a:p>
            <a:pPr lvl="1"/>
            <a:r>
              <a:rPr lang="en-US" altLang="ko-KR" sz="1600" dirty="0" smtClean="0"/>
              <a:t>&lt;uses-permission </a:t>
            </a:r>
            <a:r>
              <a:rPr lang="en-US" altLang="ko-KR" sz="1600" dirty="0" err="1" smtClean="0"/>
              <a:t>android:name</a:t>
            </a:r>
            <a:r>
              <a:rPr lang="en-US" altLang="ko-KR" sz="1600" dirty="0" smtClean="0"/>
              <a:t>=“</a:t>
            </a:r>
            <a:r>
              <a:rPr lang="en-US" altLang="ko-KR" sz="1600" dirty="0" err="1" smtClean="0"/>
              <a:t>android.permission.INTERNET</a:t>
            </a:r>
            <a:r>
              <a:rPr lang="en-US" altLang="ko-KR" sz="1600" dirty="0" smtClean="0"/>
              <a:t>”/&gt;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en-US" altLang="ko-KR" dirty="0" smtClean="0"/>
              <a:t>URI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4.4 </a:t>
            </a:r>
            <a:r>
              <a:rPr lang="en-US" altLang="ko-KR" dirty="0" err="1" smtClean="0"/>
              <a:t>ReportViewDetail</a:t>
            </a:r>
            <a:r>
              <a:rPr lang="en-US" altLang="ko-KR" dirty="0" smtClean="0"/>
              <a:t> – </a:t>
            </a:r>
            <a:r>
              <a:rPr lang="en-US" altLang="ko-KR" dirty="0" err="1" smtClean="0"/>
              <a:t>onStart</a:t>
            </a:r>
            <a:r>
              <a:rPr lang="en-US" altLang="ko-KR" dirty="0" smtClean="0"/>
              <a:t>()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37890" name="Picture 2" descr="N:\프리렉_안드로이드\Chapter04\Snap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7215238" cy="4835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en-US" altLang="ko-KR" dirty="0" smtClean="0"/>
              <a:t>URI </a:t>
            </a:r>
            <a:r>
              <a:rPr lang="ko-KR" altLang="en-US" dirty="0" err="1" smtClean="0"/>
              <a:t>매칭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4.4 </a:t>
            </a:r>
            <a:r>
              <a:rPr lang="en-US" altLang="ko-KR" dirty="0" err="1" smtClean="0"/>
              <a:t>ReportViewDetail</a:t>
            </a:r>
            <a:r>
              <a:rPr lang="en-US" altLang="ko-KR" dirty="0" smtClean="0"/>
              <a:t> – Log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8914" name="Picture 2" descr="N:\프리렉_안드로이드\Chapter04\Snap1.tif"/>
          <p:cNvPicPr>
            <a:picLocks noChangeAspect="1" noChangeArrowheads="1"/>
          </p:cNvPicPr>
          <p:nvPr/>
        </p:nvPicPr>
        <p:blipFill>
          <a:blip r:embed="rId2"/>
          <a:srcRect l="31103" b="39473"/>
          <a:stretch>
            <a:fillRect/>
          </a:stretch>
        </p:blipFill>
        <p:spPr bwMode="auto">
          <a:xfrm>
            <a:off x="714348" y="2000240"/>
            <a:ext cx="7429552" cy="35064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안드로이드가</a:t>
            </a:r>
            <a:r>
              <a:rPr lang="ko-KR" altLang="en-US" dirty="0" smtClean="0"/>
              <a:t> 제공하는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r>
              <a:rPr lang="ko-KR" altLang="en-US" dirty="0" smtClean="0"/>
              <a:t> 액션과 </a:t>
            </a:r>
            <a:r>
              <a:rPr lang="en-US" altLang="ko-KR" dirty="0" smtClean="0"/>
              <a:t>URI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1472" y="1928802"/>
          <a:ext cx="8072495" cy="4357718"/>
        </p:xfrm>
        <a:graphic>
          <a:graphicData uri="http://schemas.openxmlformats.org/drawingml/2006/table">
            <a:tbl>
              <a:tblPr/>
              <a:tblGrid>
                <a:gridCol w="2500330"/>
                <a:gridCol w="2214578"/>
                <a:gridCol w="3357587"/>
              </a:tblGrid>
              <a:tr h="27235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Action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Uri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7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Courier"/>
                        </a:rPr>
                        <a:t>Intent.ACTION_VIEW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FranklinGothic-Book"/>
                        </a:rPr>
                        <a:t>geo:latitude,longitude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지정된 경도와 위도 위치로 지도 프로그램을 실행 한다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7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Courier"/>
                        </a:rPr>
                        <a:t>Intent.ACTION_VIEW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FranklinGothic-Book"/>
                        </a:rPr>
                        <a:t>geo:0,0?q=street+address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특정 주소로 지도 프로그램을 실행한다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7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Courier"/>
                        </a:rPr>
                        <a:t>Intent.ACTION_CALL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FranklinGothic-Book"/>
                        </a:rPr>
                        <a:t>tel:phone_numbe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전화 프로그램을 실행하여 해당 번호로 전화를 건다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7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Courier"/>
                        </a:rPr>
                        <a:t>Intent.ACTION_DIAL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FranklinGothic-Book"/>
                        </a:rPr>
                        <a:t>tel:phone_number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전화 프로그램을 실행하고 해당 번호를 누른다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.(</a:t>
                      </a: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전화를 걸지는 않는다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) 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707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Courier"/>
                        </a:rPr>
                        <a:t>Intent.ACTION_DIAL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FranklinGothic-Book"/>
                        </a:rPr>
                        <a:t>voicemail: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전화 프로그램을 실행하고 해당 보이스메일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(voicemail) </a:t>
                      </a: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번호를 누른다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.(</a:t>
                      </a: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전화를 걸지는 않는다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57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Courier"/>
                        </a:rPr>
                        <a:t>Intent.ACTION_VIEW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FranklinGothic-Book"/>
                        </a:rPr>
                        <a:t>http://web_address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해당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 URL</a:t>
                      </a: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로 웹 브라우져를 실행한다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7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Courier"/>
                        </a:rPr>
                        <a:t>Intent.ACTION_VIEW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FranklinGothic-Book"/>
                        </a:rPr>
                        <a:t>https://web_address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해당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 URL</a:t>
                      </a: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로 웹 브라우져를 실행한다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.(</a:t>
                      </a:r>
                      <a:r>
                        <a:rPr lang="ko-KR" sz="1200" kern="100">
                          <a:latin typeface="+mn-lt"/>
                          <a:ea typeface="맑은 고딕"/>
                          <a:cs typeface="Times New Roman"/>
                        </a:rPr>
                        <a:t>보안 프로토콜</a:t>
                      </a:r>
                      <a:r>
                        <a:rPr lang="en-US" sz="1200" kern="100"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357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Courier"/>
                        </a:rPr>
                        <a:t>Intent.ACTION_WEB_SEARCH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+mn-lt"/>
                          <a:ea typeface="맑은 고딕"/>
                          <a:cs typeface="FranklinGothic-Book"/>
                        </a:rPr>
                        <a:t>plain_text</a:t>
                      </a:r>
                      <a:endParaRPr lang="ko-KR" sz="12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latin typeface="+mn-lt"/>
                          <a:ea typeface="맑은 고딕"/>
                          <a:cs typeface="Times New Roman"/>
                        </a:rPr>
                        <a:t>구글</a:t>
                      </a:r>
                      <a:r>
                        <a:rPr lang="ko-KR" sz="1200" kern="100" dirty="0">
                          <a:latin typeface="+mn-lt"/>
                          <a:ea typeface="맑은 고딕"/>
                          <a:cs typeface="Times New Roman"/>
                        </a:rPr>
                        <a:t> 검색 페이지를 연다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리시버를 사용한 </a:t>
            </a:r>
            <a:r>
              <a:rPr lang="ko-KR" altLang="en-US" dirty="0" err="1" smtClean="0"/>
              <a:t>리스닝</a:t>
            </a:r>
            <a:r>
              <a:rPr lang="en-US" altLang="ko-KR" dirty="0" smtClean="0"/>
              <a:t>(Listening)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인텐트의</a:t>
            </a:r>
            <a:r>
              <a:rPr lang="ko-KR" altLang="en-US" dirty="0" smtClean="0"/>
              <a:t> 용도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이벤트의 수신을 원하는 리시버에게 </a:t>
            </a:r>
            <a:r>
              <a:rPr lang="ko-KR" altLang="en-US" dirty="0" err="1" smtClean="0"/>
              <a:t>브로드캐스팅</a:t>
            </a:r>
            <a:r>
              <a:rPr lang="en-US" altLang="ko-KR" dirty="0" smtClean="0"/>
              <a:t>(broadcast)</a:t>
            </a:r>
          </a:p>
          <a:p>
            <a:pPr lvl="1"/>
            <a:r>
              <a:rPr lang="en-US" altLang="ko-KR" dirty="0" smtClean="0"/>
              <a:t>‘</a:t>
            </a:r>
            <a:r>
              <a:rPr lang="en-US" altLang="ko-KR" dirty="0" err="1" smtClean="0"/>
              <a:t>WeatherReporter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에서 사용자가 설정한 지역에 악천후 등의 기상 정보가 있을 때 이와 관련된 경고 내용을 디스플레이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기상 정보를 체크하고 경고 메시지를 보내줄 수 있는 백그라운드 프로세스 필요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리시버를 사용한 </a:t>
            </a:r>
            <a:r>
              <a:rPr lang="ko-KR" altLang="en-US" dirty="0" err="1" smtClean="0"/>
              <a:t>리스닝</a:t>
            </a:r>
            <a:r>
              <a:rPr lang="en-US" altLang="ko-KR" dirty="0" smtClean="0"/>
              <a:t>(Listening)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브로드캐스트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1472" y="1928802"/>
          <a:ext cx="8072494" cy="4357718"/>
        </p:xfrm>
        <a:graphic>
          <a:graphicData uri="http://schemas.openxmlformats.org/drawingml/2006/table">
            <a:tbl>
              <a:tblPr/>
              <a:tblGrid>
                <a:gridCol w="3571900"/>
                <a:gridCol w="4500594"/>
              </a:tblGrid>
              <a:tr h="27066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메</a:t>
                      </a:r>
                      <a:r>
                        <a:rPr lang="ko-KR" altLang="en-US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서</a:t>
                      </a:r>
                      <a:r>
                        <a:rPr lang="ko-KR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드</a:t>
                      </a:r>
                      <a:endParaRPr lang="ko-KR" sz="14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내용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66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sendBroadcast(Intent intent)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인텐트</a:t>
                      </a:r>
                      <a:r>
                        <a:rPr lang="ko-KR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를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err="1">
                          <a:latin typeface="+mn-lt"/>
                          <a:ea typeface="맑은 고딕"/>
                          <a:cs typeface="Times New Roman"/>
                        </a:rPr>
                        <a:t>브로드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err="1">
                          <a:latin typeface="+mn-lt"/>
                          <a:ea typeface="맑은 고딕"/>
                          <a:cs typeface="Times New Roman"/>
                        </a:rPr>
                        <a:t>캐스팅하기위한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 기본 형식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997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sendBroadcast(Intent intent, String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receiverPermission)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latin typeface="+mn-lt"/>
                          <a:ea typeface="맑은 고딕"/>
                          <a:cs typeface="Times New Roman"/>
                        </a:rPr>
                        <a:t>브로드캐스트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 수신을 위해 리시버들이 </a:t>
                      </a:r>
                      <a:r>
                        <a:rPr lang="ko-KR" altLang="en-US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반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드시</a:t>
                      </a:r>
                      <a:r>
                        <a:rPr lang="en-US" alt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선언해야</a:t>
                      </a:r>
                      <a:r>
                        <a:rPr lang="en-US" alt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하는 </a:t>
                      </a:r>
                      <a:r>
                        <a:rPr lang="ko-KR" sz="1400" kern="100" dirty="0" err="1">
                          <a:latin typeface="+mn-lt"/>
                          <a:ea typeface="맑은 고딕"/>
                          <a:cs typeface="Times New Roman"/>
                        </a:rPr>
                        <a:t>퍼미션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문자열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과 </a:t>
                      </a:r>
                      <a:r>
                        <a:rPr lang="ko-KR" altLang="en-US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함께</a:t>
                      </a:r>
                      <a:r>
                        <a:rPr lang="en-US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인텐트</a:t>
                      </a:r>
                      <a:r>
                        <a:rPr lang="ko-KR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를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err="1">
                          <a:latin typeface="+mn-lt"/>
                          <a:ea typeface="맑은 고딕"/>
                          <a:cs typeface="Times New Roman"/>
                        </a:rPr>
                        <a:t>브로드캐스팅한다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. </a:t>
                      </a:r>
                      <a:endParaRPr lang="ko-KR" sz="14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266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sendStickyBroadcast(Intent intent)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+mn-lt"/>
                          <a:ea typeface="맑은 고딕"/>
                          <a:cs typeface="Times New Roman"/>
                        </a:rPr>
                        <a:t>브로드캐스팅된 뒤 일정기간동안 수신자들이 데이터를 검색할 수 있게 한다</a:t>
                      </a:r>
                      <a:r>
                        <a:rPr lang="en-US" sz="1400" kern="100">
                          <a:latin typeface="+mn-lt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400" kern="100">
                          <a:latin typeface="+mn-lt"/>
                          <a:ea typeface="맑은 고딕"/>
                          <a:cs typeface="Times New Roman"/>
                        </a:rPr>
                        <a:t>이 기능을 사용하기위해서는 반드시 </a:t>
                      </a:r>
                      <a:r>
                        <a:rPr lang="en-US" sz="1400" kern="100">
                          <a:latin typeface="+mn-lt"/>
                          <a:ea typeface="맑은 고딕"/>
                          <a:cs typeface="Times New Roman"/>
                        </a:rPr>
                        <a:t>‘BROADCAST_STICKY’ </a:t>
                      </a:r>
                      <a:r>
                        <a:rPr lang="ko-KR" sz="1400" kern="100">
                          <a:latin typeface="+mn-lt"/>
                          <a:ea typeface="맑은 고딕"/>
                          <a:cs typeface="Times New Roman"/>
                        </a:rPr>
                        <a:t>퍼미션을 사용하여 선언 해야한다</a:t>
                      </a:r>
                      <a:r>
                        <a:rPr lang="en-US" sz="1400" kern="100"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1331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sendOrderedBroadcast(Intent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intent, String receiverPermission)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인텐트</a:t>
                      </a:r>
                      <a:r>
                        <a:rPr lang="ko-KR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를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err="1">
                          <a:latin typeface="+mn-lt"/>
                          <a:ea typeface="맑은 고딕"/>
                          <a:cs typeface="Times New Roman"/>
                        </a:rPr>
                        <a:t>브로드캐스팅하여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리시버들</a:t>
                      </a:r>
                      <a:r>
                        <a:rPr lang="ko-KR" altLang="en-US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을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차례로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호출한다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sz="14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0395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sendOrderedBroadcast(Intent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intent, String receiverPermission,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BroadcastReceiver resultReceiver,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Handler scheduler, int initialCode,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String initialData, Bundle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+mn-lt"/>
                          <a:ea typeface="맑은 고딕"/>
                          <a:cs typeface="Courier"/>
                        </a:rPr>
                        <a:t>initialExtras)</a:t>
                      </a:r>
                      <a:endParaRPr lang="ko-KR" sz="14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인텐트</a:t>
                      </a:r>
                      <a:r>
                        <a:rPr lang="ko-KR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를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err="1">
                          <a:latin typeface="+mn-lt"/>
                          <a:ea typeface="맑은 고딕"/>
                          <a:cs typeface="Times New Roman"/>
                        </a:rPr>
                        <a:t>브로드캐스팅한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 후 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‘</a:t>
                      </a:r>
                      <a:r>
                        <a:rPr lang="en-US" sz="1400" kern="100" dirty="0" err="1">
                          <a:latin typeface="+mn-lt"/>
                          <a:ea typeface="맑은 고딕"/>
                          <a:cs typeface="Times New Roman"/>
                        </a:rPr>
                        <a:t>BroadcastReceiver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’ 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로부터 </a:t>
                      </a:r>
                      <a:r>
                        <a:rPr lang="ko-KR" sz="1400" kern="100" dirty="0" err="1">
                          <a:latin typeface="+mn-lt"/>
                          <a:ea typeface="맑은 고딕"/>
                          <a:cs typeface="Times New Roman"/>
                        </a:rPr>
                        <a:t>리턴값을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 얻을 수 있다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모든 리시버들은 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‘</a:t>
                      </a:r>
                      <a:r>
                        <a:rPr lang="en-US" sz="14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BroadcastReceiver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’ 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리턴</a:t>
                      </a:r>
                      <a:r>
                        <a:rPr lang="en-US" alt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시에 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데이터를 추가하여 보낼 수 있다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이 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메</a:t>
                      </a:r>
                      <a:r>
                        <a:rPr lang="ko-KR" altLang="en-US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서</a:t>
                      </a:r>
                      <a:r>
                        <a:rPr lang="ko-KR" sz="1400" kern="100" dirty="0" smtClean="0">
                          <a:latin typeface="+mn-lt"/>
                          <a:ea typeface="맑은 고딕"/>
                          <a:cs typeface="Times New Roman"/>
                        </a:rPr>
                        <a:t>드를 </a:t>
                      </a:r>
                      <a:r>
                        <a:rPr lang="ko-KR" sz="1400" kern="100" dirty="0">
                          <a:latin typeface="+mn-lt"/>
                          <a:ea typeface="맑은 고딕"/>
                          <a:cs typeface="Times New Roman"/>
                        </a:rPr>
                        <a:t>사용할 때에는 리시버들은 순서대로 호출 된다</a:t>
                      </a:r>
                      <a:r>
                        <a:rPr lang="en-US" sz="1400" kern="100" dirty="0">
                          <a:latin typeface="+mn-lt"/>
                          <a:ea typeface="맑은 고딕"/>
                          <a:cs typeface="Times New Roman"/>
                        </a:rPr>
                        <a:t>. </a:t>
                      </a:r>
                      <a:endParaRPr lang="ko-KR" sz="14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2010.02. 25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39807" y="3714752"/>
            <a:ext cx="5246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4.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인텐트와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서비스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브로드캐스트</a:t>
            </a:r>
            <a:r>
              <a:rPr lang="ko-KR" altLang="en-US" dirty="0" smtClean="0"/>
              <a:t> 액션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1472" y="2071678"/>
          <a:ext cx="7929618" cy="2928960"/>
        </p:xfrm>
        <a:graphic>
          <a:graphicData uri="http://schemas.openxmlformats.org/drawingml/2006/table">
            <a:tbl>
              <a:tblPr/>
              <a:tblGrid>
                <a:gridCol w="3357586"/>
                <a:gridCol w="4572032"/>
              </a:tblGrid>
              <a:tr h="3254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+mn-lt"/>
                          <a:ea typeface="맑은 고딕"/>
                          <a:cs typeface="Times New Roman"/>
                        </a:rPr>
                        <a:t>액션</a:t>
                      </a:r>
                      <a:r>
                        <a:rPr lang="en-US" sz="1600" kern="100" dirty="0">
                          <a:latin typeface="+mn-lt"/>
                          <a:ea typeface="맑은 고딕"/>
                          <a:cs typeface="Times New Roman"/>
                        </a:rPr>
                        <a:t>(Action)</a:t>
                      </a:r>
                      <a:endParaRPr lang="ko-KR" sz="16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+mn-lt"/>
                          <a:ea typeface="맑은 고딕"/>
                          <a:cs typeface="Times New Roman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4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+mn-lt"/>
                          <a:ea typeface="맑은 고딕"/>
                          <a:cs typeface="Courier"/>
                        </a:rPr>
                        <a:t>ACTION_TIME_TICK</a:t>
                      </a:r>
                      <a:endParaRPr lang="ko-KR" sz="16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+mn-lt"/>
                          <a:ea typeface="맑은 고딕"/>
                          <a:cs typeface="Times New Roman"/>
                        </a:rPr>
                        <a:t>매 분마다 현재 시간을 </a:t>
                      </a:r>
                      <a:r>
                        <a:rPr lang="ko-KR" sz="1600" kern="100" dirty="0" smtClean="0">
                          <a:latin typeface="+mn-lt"/>
                          <a:ea typeface="맑은 고딕"/>
                          <a:cs typeface="Times New Roman"/>
                        </a:rPr>
                        <a:t>전송</a:t>
                      </a:r>
                      <a:endParaRPr lang="ko-KR" sz="16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4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latin typeface="+mn-lt"/>
                          <a:ea typeface="맑은 고딕"/>
                          <a:cs typeface="Courier"/>
                        </a:rPr>
                        <a:t>ACTION_TIME_CHANGED</a:t>
                      </a:r>
                      <a:endParaRPr lang="ko-KR" sz="16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+mn-lt"/>
                          <a:ea typeface="맑은 고딕"/>
                          <a:cs typeface="Times New Roman"/>
                        </a:rPr>
                        <a:t>사용하는 기기의 시간이 변경되었을 때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4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latin typeface="+mn-lt"/>
                          <a:ea typeface="맑은 고딕"/>
                          <a:cs typeface="Courier"/>
                        </a:rPr>
                        <a:t>ACTION_</a:t>
                      </a:r>
                      <a:r>
                        <a:rPr lang="en-US" sz="1600" kern="0" dirty="0" smtClean="0">
                          <a:latin typeface="+mn-lt"/>
                          <a:ea typeface="맑은 고딕"/>
                          <a:cs typeface="Courier"/>
                        </a:rPr>
                        <a:t>TIMEZONE_CHANGED</a:t>
                      </a:r>
                      <a:endParaRPr lang="ko-KR" sz="16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+mn-lt"/>
                          <a:ea typeface="맑은 고딕"/>
                          <a:cs typeface="Times New Roman"/>
                        </a:rPr>
                        <a:t>사용하는 기기의 타임존이 변경되었을 때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4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 smtClean="0">
                          <a:latin typeface="+mn-lt"/>
                          <a:ea typeface="맑은 고딕"/>
                          <a:cs typeface="Courier"/>
                        </a:rPr>
                        <a:t>ACTION_BOOT_COMPLETED</a:t>
                      </a:r>
                      <a:endParaRPr lang="ko-KR" sz="16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+mn-lt"/>
                          <a:ea typeface="맑은 고딕"/>
                          <a:cs typeface="Times New Roman"/>
                        </a:rPr>
                        <a:t>플랫폼이 부팅을 완료 했을 때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4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latin typeface="+mn-lt"/>
                          <a:ea typeface="맑은 고딕"/>
                          <a:cs typeface="Courier"/>
                        </a:rPr>
                        <a:t>ACTION_PACKAGE_ADDED</a:t>
                      </a:r>
                      <a:endParaRPr lang="ko-KR" sz="16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>
                          <a:latin typeface="+mn-lt"/>
                          <a:ea typeface="맑은 고딕"/>
                          <a:cs typeface="Times New Roman"/>
                        </a:rPr>
                        <a:t>플랫폼에 새로운 패키지가 추가 되었을 때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44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+mn-lt"/>
                          <a:ea typeface="맑은 고딕"/>
                          <a:cs typeface="Courier"/>
                        </a:rPr>
                        <a:t>ACTION_PACKAGE_REMOVED</a:t>
                      </a:r>
                      <a:endParaRPr lang="ko-KR" sz="1600" kern="10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latin typeface="+mn-lt"/>
                          <a:ea typeface="맑은 고딕"/>
                          <a:cs typeface="Times New Roman"/>
                        </a:rPr>
                        <a:t>플랫폼에</a:t>
                      </a:r>
                      <a:r>
                        <a:rPr lang="ko-KR" altLang="en-US" sz="1600" kern="100" dirty="0" smtClean="0">
                          <a:latin typeface="+mn-lt"/>
                          <a:ea typeface="맑은 고딕"/>
                          <a:cs typeface="Times New Roman"/>
                        </a:rPr>
                        <a:t>서</a:t>
                      </a:r>
                      <a:r>
                        <a:rPr lang="ko-KR" sz="16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600" kern="100" dirty="0">
                          <a:latin typeface="+mn-lt"/>
                          <a:ea typeface="맑은 고딕"/>
                          <a:cs typeface="Times New Roman"/>
                        </a:rPr>
                        <a:t>패키지가 삭제 되었을 때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88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latin typeface="+mn-lt"/>
                          <a:ea typeface="맑은 고딕"/>
                          <a:cs typeface="Courier"/>
                        </a:rPr>
                        <a:t>ACTION_BATTERY_CHANGED</a:t>
                      </a:r>
                      <a:endParaRPr lang="ko-KR" sz="1600" kern="100" dirty="0"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+mn-lt"/>
                          <a:ea typeface="맑은 고딕"/>
                          <a:cs typeface="Times New Roman"/>
                        </a:rPr>
                        <a:t>사용중인 장비의 </a:t>
                      </a:r>
                      <a:r>
                        <a:rPr lang="ko-KR" altLang="en-US" sz="16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배</a:t>
                      </a:r>
                      <a:r>
                        <a:rPr lang="ko-KR" sz="1600" kern="100" dirty="0" err="1" smtClean="0">
                          <a:latin typeface="+mn-lt"/>
                          <a:ea typeface="맑은 고딕"/>
                          <a:cs typeface="Times New Roman"/>
                        </a:rPr>
                        <a:t>테리</a:t>
                      </a:r>
                      <a:r>
                        <a:rPr lang="ko-KR" sz="1600" kern="100" dirty="0" smtClean="0"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600" kern="100" dirty="0">
                          <a:latin typeface="+mn-lt"/>
                          <a:ea typeface="맑은 고딕"/>
                          <a:cs typeface="Times New Roman"/>
                        </a:rPr>
                        <a:t>레벨이나 상태변화가 생겼을 때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리시버</a:t>
            </a:r>
            <a:r>
              <a:rPr lang="en-US" altLang="ko-KR" dirty="0" smtClean="0"/>
              <a:t>(Receiver)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기상 경보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기능은 플랫폼이 실행되는 동안 항상 백그라운드에서 실행되어야 하므로 플랫폼이 시작되는 순간부터 서비스 시작</a:t>
            </a:r>
            <a:endParaRPr lang="en-US" altLang="ko-KR" dirty="0" smtClean="0"/>
          </a:p>
          <a:p>
            <a:r>
              <a:rPr lang="ko-KR" altLang="en-US" dirty="0" smtClean="0"/>
              <a:t>이러한 처리를 위해 </a:t>
            </a:r>
            <a:r>
              <a:rPr lang="en-US" altLang="ko-KR" dirty="0" smtClean="0"/>
              <a:t>BOOT_COMPLETED </a:t>
            </a:r>
            <a:r>
              <a:rPr lang="ko-KR" altLang="en-US" dirty="0" smtClean="0"/>
              <a:t>에 대한 브로드캐스트 리시버 생성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5121" name="Picture 1" descr="N:\프리렉_안드로이드\Chapter04\Snap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357562"/>
            <a:ext cx="7882096" cy="23574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4 </a:t>
            </a:r>
            <a:r>
              <a:rPr lang="ko-KR" altLang="en-US" dirty="0" smtClean="0"/>
              <a:t>장  </a:t>
            </a:r>
            <a:r>
              <a:rPr lang="ko-KR" altLang="en-US" dirty="0" err="1" smtClean="0"/>
              <a:t>인텐트와</a:t>
            </a:r>
            <a:r>
              <a:rPr lang="ko-KR" altLang="en-US" dirty="0" smtClean="0"/>
              <a:t>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4-1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클래스들 활용하기</a:t>
            </a:r>
            <a:endParaRPr lang="en-US" altLang="ko-KR" dirty="0" smtClean="0"/>
          </a:p>
          <a:p>
            <a:r>
              <a:rPr lang="en-US" altLang="ko-KR" dirty="0" smtClean="0"/>
              <a:t>4-2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리시버를 사용한 </a:t>
            </a:r>
            <a:r>
              <a:rPr lang="ko-KR" altLang="en-US" dirty="0" err="1" smtClean="0"/>
              <a:t>리스닝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수신 대기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4-3 </a:t>
            </a:r>
            <a:r>
              <a:rPr lang="ko-KR" altLang="en-US" dirty="0" smtClean="0"/>
              <a:t>서비스 만들기</a:t>
            </a:r>
            <a:endParaRPr lang="en-US" altLang="ko-KR" dirty="0" smtClean="0"/>
          </a:p>
          <a:p>
            <a:r>
              <a:rPr lang="en-US" altLang="ko-KR" dirty="0" smtClean="0"/>
              <a:t>4-4 IPC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 smtClean="0"/>
              <a:t>4-5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r>
              <a:rPr lang="en-US" altLang="ko-KR" dirty="0" smtClean="0"/>
              <a:t>(Intent)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intent :‘</a:t>
            </a:r>
            <a:r>
              <a:rPr lang="ko-KR" altLang="en-US" dirty="0" smtClean="0"/>
              <a:t>의도</a:t>
            </a:r>
            <a:r>
              <a:rPr lang="en-US" altLang="ko-KR" dirty="0" smtClean="0"/>
              <a:t>’</a:t>
            </a:r>
          </a:p>
          <a:p>
            <a:pPr lvl="1"/>
            <a:r>
              <a:rPr lang="ko-KR" altLang="en-US" dirty="0" smtClean="0"/>
              <a:t>실행시킬 대상에 대한 정보를 담은 오브젝트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클래스와 같은 명확한 대상을 지정하거나 데이터의 유형과 이를 가지고 수행할 행동</a:t>
            </a:r>
            <a:r>
              <a:rPr lang="en-US" altLang="ko-KR" dirty="0" smtClean="0"/>
              <a:t>(action)</a:t>
            </a:r>
            <a:r>
              <a:rPr lang="ko-KR" altLang="en-US" dirty="0" smtClean="0"/>
              <a:t>을 지정</a:t>
            </a:r>
            <a:endParaRPr lang="en-US" altLang="ko-KR" dirty="0" smtClean="0"/>
          </a:p>
          <a:p>
            <a:r>
              <a:rPr lang="ko-KR" altLang="en-US" dirty="0" smtClean="0"/>
              <a:t>컴포넌트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액티비티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전환을 위해 인텐트 사용</a:t>
            </a:r>
            <a:endParaRPr lang="en-US" altLang="ko-KR" dirty="0" smtClean="0"/>
          </a:p>
          <a:p>
            <a:r>
              <a:rPr lang="en-US" altLang="ko-KR" dirty="0" err="1" smtClean="0"/>
              <a:t>RestaurantFinder</a:t>
            </a:r>
            <a:r>
              <a:rPr lang="ko-KR" altLang="en-US" dirty="0" smtClean="0"/>
              <a:t>의 인텐트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전화걸기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맵을</a:t>
            </a:r>
            <a:r>
              <a:rPr lang="ko-KR" altLang="en-US" dirty="0" smtClean="0"/>
              <a:t> 이용한 길 안내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리뷰 페이지 방문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r>
              <a:rPr lang="ko-KR" altLang="en-US" dirty="0" smtClean="0"/>
              <a:t> 클래스들 활용하기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r>
              <a:rPr lang="ko-KR" altLang="en-US" dirty="0" smtClean="0"/>
              <a:t> 클래스들은 </a:t>
            </a:r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애플리케이션들 간의 의사전달을 위한 네트워크의 역할 </a:t>
            </a:r>
            <a:r>
              <a:rPr lang="ko-KR" altLang="en-US" dirty="0" smtClean="0"/>
              <a:t>수행 </a:t>
            </a:r>
            <a:r>
              <a:rPr lang="en-US" altLang="ko-KR" dirty="0" smtClean="0"/>
              <a:t>(cf. SOA)</a:t>
            </a:r>
            <a:endParaRPr lang="en-US" altLang="ko-KR" dirty="0" smtClean="0"/>
          </a:p>
          <a:p>
            <a:r>
              <a:rPr lang="ko-KR" altLang="en-US" dirty="0" smtClean="0"/>
              <a:t>특정 시간에 작업이 수행되도록 하기 위해 필요한 것이 무엇인지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애플리케이션이 본질적으로 제공하려는 기능이 무엇인지 고려</a:t>
            </a:r>
            <a:endParaRPr lang="en-US" altLang="ko-KR" dirty="0" smtClean="0"/>
          </a:p>
          <a:p>
            <a:r>
              <a:rPr lang="ko-KR" altLang="en-US" dirty="0" err="1" smtClean="0"/>
              <a:t>인텐트</a:t>
            </a:r>
            <a:r>
              <a:rPr lang="ko-KR" altLang="en-US" dirty="0" smtClean="0"/>
              <a:t> 클래스는 지연 바인딩</a:t>
            </a:r>
            <a:r>
              <a:rPr lang="en-US" altLang="ko-KR" dirty="0" smtClean="0"/>
              <a:t>(late binding)</a:t>
            </a:r>
            <a:r>
              <a:rPr lang="ko-KR" altLang="en-US" dirty="0" smtClean="0"/>
              <a:t>을 통해 특정 작업에 대한 컴포넌트와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r>
              <a:rPr lang="ko-KR" altLang="en-US" dirty="0" err="1" smtClean="0"/>
              <a:t>디커플링</a:t>
            </a:r>
            <a:r>
              <a:rPr lang="en-US" altLang="ko-KR" dirty="0" smtClean="0"/>
              <a:t>(decoupling)</a:t>
            </a:r>
            <a:r>
              <a:rPr lang="ko-KR" altLang="en-US" dirty="0" smtClean="0"/>
              <a:t>을 통해 상위 애플리케이션이나 시스템의 변경 없이도 수정과 업그레이드를 쉽게 처리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인텐트의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인텐트는</a:t>
            </a:r>
            <a:r>
              <a:rPr lang="ko-KR" altLang="en-US" dirty="0" smtClean="0"/>
              <a:t> 액션</a:t>
            </a:r>
            <a:r>
              <a:rPr lang="en-US" altLang="ko-KR" dirty="0" smtClean="0"/>
              <a:t>(action),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(data), </a:t>
            </a:r>
            <a:r>
              <a:rPr lang="ko-KR" altLang="en-US" dirty="0" smtClean="0"/>
              <a:t>카테고리</a:t>
            </a:r>
            <a:r>
              <a:rPr lang="en-US" altLang="ko-KR" dirty="0" smtClean="0"/>
              <a:t>(category) </a:t>
            </a:r>
            <a:r>
              <a:rPr lang="ko-KR" altLang="en-US" dirty="0" smtClean="0"/>
              <a:t>등의 속성을 조합하여 표현</a:t>
            </a:r>
            <a:endParaRPr lang="en-US" altLang="ko-KR" dirty="0" smtClean="0"/>
          </a:p>
          <a:p>
            <a:r>
              <a:rPr lang="ko-KR" altLang="en-US" dirty="0" err="1" smtClean="0"/>
              <a:t>인텐트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엘리먼트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1472" y="2714620"/>
          <a:ext cx="8072494" cy="3429024"/>
        </p:xfrm>
        <a:graphic>
          <a:graphicData uri="http://schemas.openxmlformats.org/drawingml/2006/table">
            <a:tbl>
              <a:tblPr/>
              <a:tblGrid>
                <a:gridCol w="1831715"/>
                <a:gridCol w="6240779"/>
              </a:tblGrid>
              <a:tr h="4286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인텐트</a:t>
                      </a:r>
                      <a:r>
                        <a:rPr lang="ko-KR" alt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ko-KR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엘리먼트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내용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Extras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추가 데이터를 번들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(Bundle) </a:t>
                      </a:r>
                      <a:r>
                        <a:rPr lang="ko-KR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형태</a:t>
                      </a:r>
                      <a:r>
                        <a:rPr lang="ko-KR" alt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로 </a:t>
                      </a:r>
                      <a:r>
                        <a:rPr lang="ko-KR" altLang="en-US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인텐트에</a:t>
                      </a:r>
                      <a:r>
                        <a:rPr lang="ko-KR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전달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725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Component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인텐트</a:t>
                      </a:r>
                      <a:r>
                        <a:rPr 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옵션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보통 액션으로부터 유추 할 수 있는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), 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타입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그리고 카테고리를 사용하기 위한 명시적 패키지와 클래스 지정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Type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명시적인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MIME 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타입 지정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Category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인텐트</a:t>
                      </a:r>
                      <a:r>
                        <a:rPr lang="ko-KR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에</a:t>
                      </a:r>
                      <a:r>
                        <a:rPr lang="ko-KR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대한 추가 메타데이타</a:t>
                      </a:r>
                      <a:r>
                        <a:rPr 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예</a:t>
                      </a:r>
                      <a:r>
                        <a:rPr lang="en-US" altLang="ko-KR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:</a:t>
                      </a:r>
                      <a:r>
                        <a:rPr 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en-US" sz="14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android.intent.category.LAUNCHER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)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Data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URI(‘content://contacts/1</a:t>
                      </a:r>
                      <a:r>
                        <a:rPr 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’)</a:t>
                      </a:r>
                      <a:r>
                        <a:rPr lang="en-US" altLang="ko-KR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ko-KR" alt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형태로 표현되는 작업을 위한 데이터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Action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액션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(Action)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을 가리키는 공인된 </a:t>
                      </a:r>
                      <a:r>
                        <a:rPr lang="ko-KR" alt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문자열 </a:t>
                      </a:r>
                      <a:r>
                        <a:rPr lang="en-US" altLang="ko-KR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</a:t>
                      </a:r>
                      <a:r>
                        <a:rPr lang="ko-KR" alt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예</a:t>
                      </a:r>
                      <a:r>
                        <a:rPr lang="en-US" altLang="ko-KR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:</a:t>
                      </a:r>
                      <a:r>
                        <a:rPr 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en-US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android.intent.action.MAIN</a:t>
                      </a:r>
                      <a:r>
                        <a:rPr lang="en-US" sz="14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)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4.1</a:t>
            </a:r>
            <a:r>
              <a:rPr lang="ko-KR" altLang="en-US" dirty="0" smtClean="0"/>
              <a:t>의 인텐트 호출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intent = new Intent(</a:t>
            </a:r>
            <a:r>
              <a:rPr lang="en-US" altLang="ko-KR" dirty="0" err="1" smtClean="0"/>
              <a:t>Intent.ACTION_VIEW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Uri.parse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this.link</a:t>
            </a:r>
            <a:r>
              <a:rPr lang="en-US" altLang="ko-KR" dirty="0" smtClean="0"/>
              <a:t>));</a:t>
            </a:r>
            <a:br>
              <a:rPr lang="en-US" altLang="ko-KR" dirty="0" smtClean="0"/>
            </a:br>
            <a:r>
              <a:rPr lang="en-US" altLang="ko-KR" dirty="0" err="1" smtClean="0"/>
              <a:t>startActivity</a:t>
            </a:r>
            <a:r>
              <a:rPr lang="en-US" altLang="ko-KR" dirty="0" smtClean="0"/>
              <a:t>(intent);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intent = new Intent(</a:t>
            </a:r>
            <a:r>
              <a:rPr lang="en-US" altLang="ko-KR" dirty="0" err="1" smtClean="0"/>
              <a:t>Intent.ACTION_VIEW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Uri.parse</a:t>
            </a:r>
            <a:r>
              <a:rPr lang="en-US" altLang="ko-KR" dirty="0" smtClean="0"/>
              <a:t>(“geo:0,0?q=“+</a:t>
            </a:r>
            <a:r>
              <a:rPr lang="en-US" altLang="ko-KR" dirty="0" err="1" smtClean="0"/>
              <a:t>this.location.getText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()));</a:t>
            </a:r>
            <a:br>
              <a:rPr lang="en-US" altLang="ko-KR" dirty="0" smtClean="0"/>
            </a:br>
            <a:r>
              <a:rPr lang="en-US" altLang="ko-KR" dirty="0" err="1" smtClean="0"/>
              <a:t>startActivity</a:t>
            </a:r>
            <a:r>
              <a:rPr lang="en-US" altLang="ko-KR" dirty="0" smtClean="0"/>
              <a:t>(intent);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intent = new Intent(</a:t>
            </a:r>
            <a:r>
              <a:rPr lang="en-US" altLang="ko-KR" dirty="0" err="1" smtClean="0"/>
              <a:t>Intent.ACTION_CALL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Uri.parse</a:t>
            </a:r>
            <a:r>
              <a:rPr lang="en-US" altLang="ko-KR" dirty="0" smtClean="0"/>
              <a:t>(“</a:t>
            </a:r>
            <a:r>
              <a:rPr lang="en-US" altLang="ko-KR" dirty="0" err="1" smtClean="0"/>
              <a:t>tel</a:t>
            </a:r>
            <a:r>
              <a:rPr lang="en-US" altLang="ko-KR" dirty="0" smtClean="0"/>
              <a:t>:”+</a:t>
            </a:r>
            <a:r>
              <a:rPr lang="en-US" altLang="ko-KR" dirty="0" err="1" smtClean="0"/>
              <a:t>phoneString</a:t>
            </a:r>
            <a:r>
              <a:rPr lang="en-US" altLang="ko-KR" dirty="0" smtClean="0"/>
              <a:t>));</a:t>
            </a:r>
            <a:br>
              <a:rPr lang="en-US" altLang="ko-KR" dirty="0" smtClean="0"/>
            </a:br>
            <a:r>
              <a:rPr lang="en-US" altLang="ko-KR" dirty="0" err="1" smtClean="0"/>
              <a:t>startActivity</a:t>
            </a:r>
            <a:r>
              <a:rPr lang="en-US" altLang="ko-KR" dirty="0" smtClean="0"/>
              <a:t>(intent);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인텐트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레졸루션</a:t>
            </a:r>
            <a:r>
              <a:rPr lang="ko-KR" altLang="en-US" dirty="0" smtClean="0"/>
              <a:t> </a:t>
            </a:r>
            <a:r>
              <a:rPr lang="en-US" altLang="ko-KR" dirty="0" smtClean="0"/>
              <a:t>(Intent Resolution)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암시적 </a:t>
            </a:r>
            <a:r>
              <a:rPr lang="ko-KR" altLang="en-US" dirty="0" err="1" smtClean="0"/>
              <a:t>인텐트의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Uri </a:t>
            </a:r>
            <a:r>
              <a:rPr lang="ko-KR" altLang="en-US" dirty="0" smtClean="0"/>
              <a:t>를 분석하여 </a:t>
            </a:r>
            <a:r>
              <a:rPr lang="en-US" altLang="ko-KR" dirty="0" smtClean="0"/>
              <a:t>late binding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r>
              <a:rPr lang="ko-KR" altLang="en-US" dirty="0" err="1" smtClean="0"/>
              <a:t>액티비티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서비스는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핸들러로</a:t>
            </a:r>
            <a:r>
              <a:rPr lang="ko-KR" altLang="en-US" dirty="0" smtClean="0"/>
              <a:t> 등록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&lt;intent-filter&gt; </a:t>
            </a:r>
            <a:r>
              <a:rPr lang="ko-KR" altLang="en-US" dirty="0" err="1" smtClean="0"/>
              <a:t>엘리먼트로</a:t>
            </a:r>
            <a:r>
              <a:rPr lang="ko-KR" altLang="en-US" dirty="0" smtClean="0"/>
              <a:t> 특정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지정하여 </a:t>
            </a:r>
            <a:r>
              <a:rPr lang="en-US" altLang="ko-KR" dirty="0" smtClean="0"/>
              <a:t>AndroidManifest.xml </a:t>
            </a:r>
            <a:r>
              <a:rPr lang="ko-KR" altLang="en-US" dirty="0" smtClean="0"/>
              <a:t>파일에 등록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인텐트와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인텐트필터의</a:t>
            </a:r>
            <a:r>
              <a:rPr lang="ko-KR" altLang="en-US" dirty="0" smtClean="0"/>
              <a:t> 대응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액션</a:t>
            </a:r>
            <a:r>
              <a:rPr lang="en-US" altLang="ko-KR" dirty="0" smtClean="0"/>
              <a:t>(action)</a:t>
            </a:r>
            <a:r>
              <a:rPr lang="ko-KR" altLang="en-US" dirty="0" smtClean="0"/>
              <a:t>과 데이터</a:t>
            </a:r>
            <a:r>
              <a:rPr lang="en-US" altLang="ko-KR" dirty="0" smtClean="0"/>
              <a:t>(data)</a:t>
            </a:r>
            <a:r>
              <a:rPr lang="ko-KR" altLang="en-US" dirty="0" smtClean="0"/>
              <a:t>는 대응 관계를 </a:t>
            </a:r>
            <a:r>
              <a:rPr lang="ko-KR" altLang="en-US" dirty="0" smtClean="0"/>
              <a:t>가</a:t>
            </a:r>
            <a:r>
              <a:rPr lang="ko-KR" altLang="en-US" dirty="0" smtClean="0"/>
              <a:t>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특수한 경우 데이터 타입이 대응되거나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스키마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권한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경로의 조합이 대응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액션과 카테고리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액션과 카테고리는 문자열로 표현</a:t>
            </a:r>
            <a:endParaRPr lang="en-US" altLang="ko-KR" dirty="0" smtClean="0"/>
          </a:p>
          <a:p>
            <a:r>
              <a:rPr lang="ko-KR" altLang="en-US" dirty="0" err="1" smtClean="0"/>
              <a:t>인텐트필터에서</a:t>
            </a:r>
            <a:r>
              <a:rPr lang="ko-KR" altLang="en-US" dirty="0" smtClean="0"/>
              <a:t> 액션이 명시되지 않았다면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통해 불려지는 어떠한 액션과도 대응 가능</a:t>
            </a:r>
            <a:endParaRPr lang="en-US" altLang="ko-KR" dirty="0" smtClean="0"/>
          </a:p>
          <a:p>
            <a:r>
              <a:rPr lang="ko-KR" altLang="en-US" dirty="0" err="1" smtClean="0"/>
              <a:t>인텐트필터는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인텐트가</a:t>
            </a:r>
            <a:r>
              <a:rPr lang="ko-KR" altLang="en-US" dirty="0" smtClean="0"/>
              <a:t> 대응시켜야 하는 것 이상의 추가적인 카테고리를 가질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반드시 </a:t>
            </a:r>
            <a:r>
              <a:rPr lang="ko-KR" altLang="en-US" dirty="0" err="1" smtClean="0"/>
              <a:t>인텐트가</a:t>
            </a:r>
            <a:r>
              <a:rPr lang="ko-KR" altLang="en-US" dirty="0" smtClean="0"/>
              <a:t> 명기해야 하는 최소한의 것은 유지</a:t>
            </a:r>
            <a:endParaRPr lang="en-US" altLang="ko-KR" dirty="0" smtClean="0"/>
          </a:p>
          <a:p>
            <a:r>
              <a:rPr lang="ko-KR" altLang="en-US" dirty="0" smtClean="0"/>
              <a:t>카테고리를 갖지 않는 </a:t>
            </a:r>
            <a:r>
              <a:rPr lang="ko-KR" altLang="en-US" dirty="0" err="1" smtClean="0"/>
              <a:t>인텐트필터는</a:t>
            </a:r>
            <a:r>
              <a:rPr lang="ko-KR" altLang="en-US" dirty="0" smtClean="0"/>
              <a:t> 카테고리가 없는 </a:t>
            </a:r>
            <a:r>
              <a:rPr lang="ko-KR" altLang="en-US" dirty="0" err="1" smtClean="0"/>
              <a:t>인텐트만</a:t>
            </a:r>
            <a:r>
              <a:rPr lang="ko-KR" altLang="en-US" dirty="0" smtClean="0"/>
              <a:t> 대응 가능</a:t>
            </a:r>
            <a:endParaRPr lang="en-US" altLang="ko-KR" dirty="0" smtClean="0"/>
          </a:p>
          <a:p>
            <a:r>
              <a:rPr lang="ko-KR" altLang="en-US" dirty="0" smtClean="0"/>
              <a:t>데이터는 필수 요소가 아님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카테고리와 액션만으로 대부분 동작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81415</TotalTime>
  <Words>969</Words>
  <Application>Microsoft Office PowerPoint</Application>
  <PresentationFormat>화면 슬라이드 쇼(4:3)</PresentationFormat>
  <Paragraphs>196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강의용</vt:lpstr>
      <vt:lpstr>슬라이드 1</vt:lpstr>
      <vt:lpstr>언로킹 안드로이드 Unlocking Android</vt:lpstr>
      <vt:lpstr>제 4 장  인텐트와 서비스</vt:lpstr>
      <vt:lpstr>인텐트(Intent)</vt:lpstr>
      <vt:lpstr>인텐트 클래스들 활용하기</vt:lpstr>
      <vt:lpstr>인텐트의 정의</vt:lpstr>
      <vt:lpstr>인텐트 호출</vt:lpstr>
      <vt:lpstr>인텐트 레졸루션 (Intent Resolution)</vt:lpstr>
      <vt:lpstr>액션과 카테고리</vt:lpstr>
      <vt:lpstr>데이터</vt:lpstr>
      <vt:lpstr>슬라이드 11</vt:lpstr>
      <vt:lpstr>슬라이드 12</vt:lpstr>
      <vt:lpstr>사용자 정의 URI 매칭</vt:lpstr>
      <vt:lpstr>WeatherReporter의 Manifest</vt:lpstr>
      <vt:lpstr>사용자 정의 URI 매칭</vt:lpstr>
      <vt:lpstr>사용자 정의 URI 매칭</vt:lpstr>
      <vt:lpstr>안드로이드가 제공하는 액티비티</vt:lpstr>
      <vt:lpstr>브로드캐스트 리시버를 사용한 리스닝(Listening)</vt:lpstr>
      <vt:lpstr>브로드캐스트 리시버를 사용한 리스닝(Listening)</vt:lpstr>
      <vt:lpstr>안드로이드의 브로드캐스트 액션</vt:lpstr>
      <vt:lpstr>리시버(Receiver) 생성하기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Windows XP</cp:lastModifiedBy>
  <cp:revision>2763</cp:revision>
  <dcterms:created xsi:type="dcterms:W3CDTF">2007-01-10T02:18:44Z</dcterms:created>
  <dcterms:modified xsi:type="dcterms:W3CDTF">2010-06-14T08:15:18Z</dcterms:modified>
</cp:coreProperties>
</file>